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38"/>
  </p:notesMasterIdLst>
  <p:sldIdLst>
    <p:sldId id="256" r:id="rId2"/>
    <p:sldId id="280" r:id="rId3"/>
    <p:sldId id="257" r:id="rId4"/>
    <p:sldId id="267" r:id="rId5"/>
    <p:sldId id="258" r:id="rId6"/>
    <p:sldId id="260" r:id="rId7"/>
    <p:sldId id="261" r:id="rId8"/>
    <p:sldId id="262" r:id="rId9"/>
    <p:sldId id="263" r:id="rId10"/>
    <p:sldId id="264" r:id="rId11"/>
    <p:sldId id="265" r:id="rId12"/>
    <p:sldId id="284" r:id="rId13"/>
    <p:sldId id="266" r:id="rId14"/>
    <p:sldId id="273" r:id="rId15"/>
    <p:sldId id="274" r:id="rId16"/>
    <p:sldId id="275" r:id="rId17"/>
    <p:sldId id="276" r:id="rId18"/>
    <p:sldId id="277" r:id="rId19"/>
    <p:sldId id="278" r:id="rId20"/>
    <p:sldId id="279" r:id="rId21"/>
    <p:sldId id="268" r:id="rId22"/>
    <p:sldId id="270" r:id="rId23"/>
    <p:sldId id="285" r:id="rId24"/>
    <p:sldId id="259" r:id="rId25"/>
    <p:sldId id="269" r:id="rId26"/>
    <p:sldId id="294" r:id="rId27"/>
    <p:sldId id="286" r:id="rId28"/>
    <p:sldId id="271" r:id="rId29"/>
    <p:sldId id="272"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2987"/>
  </p:normalViewPr>
  <p:slideViewPr>
    <p:cSldViewPr snapToGrid="0" snapToObjects="1">
      <p:cViewPr varScale="1">
        <p:scale>
          <a:sx n="58" d="100"/>
          <a:sy n="58" d="100"/>
        </p:scale>
        <p:origin x="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7494B-5E06-3946-A2A3-14E37E653668}" type="datetimeFigureOut">
              <a:rPr lang="fr-FR" smtClean="0"/>
              <a:t>30/08/2020</a:t>
            </a:fld>
            <a:endParaRPr lang="fr-FR"/>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fr-F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F9195-BA2E-8048-91F2-E62C6FFFC510}" type="slidenum">
              <a:rPr lang="fr-FR" smtClean="0"/>
              <a:t>‹nr.›</a:t>
            </a:fld>
            <a:endParaRPr lang="fr-FR"/>
          </a:p>
        </p:txBody>
      </p:sp>
    </p:spTree>
    <p:extLst>
      <p:ext uri="{BB962C8B-B14F-4D97-AF65-F5344CB8AC3E}">
        <p14:creationId xmlns:p14="http://schemas.microsoft.com/office/powerpoint/2010/main" val="173669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smtClean="0"/>
              <a:t>Titelstijl van model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8/30/20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8/30/20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smtClean="0"/>
              <a:t>Titelstijl van model bewerken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8/30/20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8/30/20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8/30/20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8/30/20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8/30/20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l-NL" smtClean="0"/>
              <a:t>Titelstijl van model bewerken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8" name="Date Placeholder 7"/>
          <p:cNvSpPr>
            <a:spLocks noGrp="1"/>
          </p:cNvSpPr>
          <p:nvPr>
            <p:ph type="dt" sz="half" idx="10"/>
          </p:nvPr>
        </p:nvSpPr>
        <p:spPr/>
        <p:txBody>
          <a:bodyPr/>
          <a:lstStyle/>
          <a:p>
            <a:fld id="{1CF131DD-A141-4471-BCF9-C6073EDD7E20}" type="datetimeFigureOut">
              <a:rPr lang="en-US" dirty="0"/>
              <a:t>8/30/20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8/30/20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8/30/20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fssMWR8x8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fssMWR8x8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kahoot.it/v2/intro?quizId=099d9de9-11f3-4e1b-92c6-a6860090420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fssMWR8x8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smtClean="0"/>
              <a:t>J’aime parler le français!</a:t>
            </a:r>
            <a:endParaRPr lang="fr-FR" dirty="0"/>
          </a:p>
        </p:txBody>
      </p:sp>
      <p:sp>
        <p:nvSpPr>
          <p:cNvPr id="3" name="Ondertitel 2"/>
          <p:cNvSpPr>
            <a:spLocks noGrp="1"/>
          </p:cNvSpPr>
          <p:nvPr>
            <p:ph type="subTitle" idx="1"/>
          </p:nvPr>
        </p:nvSpPr>
        <p:spPr/>
        <p:txBody>
          <a:bodyPr>
            <a:normAutofit fontScale="92500" lnSpcReduction="20000"/>
          </a:bodyPr>
          <a:lstStyle/>
          <a:p>
            <a:r>
              <a:rPr lang="fr-FR" dirty="0" smtClean="0"/>
              <a:t>3</a:t>
            </a:r>
            <a:r>
              <a:rPr lang="fr-FR" baseline="30000" dirty="0" smtClean="0"/>
              <a:t>ième</a:t>
            </a:r>
            <a:r>
              <a:rPr lang="fr-FR" dirty="0" smtClean="0"/>
              <a:t> congrès européen - Athènes (4 septembre – 8 septembre 2019)</a:t>
            </a:r>
          </a:p>
          <a:p>
            <a:r>
              <a:rPr lang="fr-FR" dirty="0" smtClean="0"/>
              <a:t>(Chanter </a:t>
            </a:r>
            <a:r>
              <a:rPr lang="fr-FR" dirty="0" err="1" smtClean="0"/>
              <a:t>Karo-oké</a:t>
            </a:r>
            <a:r>
              <a:rPr lang="fr-FR" dirty="0" smtClean="0"/>
              <a:t> : Karolien </a:t>
            </a:r>
            <a:r>
              <a:rPr lang="fr-FR" dirty="0" err="1" smtClean="0"/>
              <a:t>Voets</a:t>
            </a:r>
            <a:r>
              <a:rPr lang="fr-FR" dirty="0" smtClean="0"/>
              <a:t>)</a:t>
            </a:r>
            <a:endParaRPr lang="fr-FR" dirty="0"/>
          </a:p>
        </p:txBody>
      </p:sp>
    </p:spTree>
    <p:extLst>
      <p:ext uri="{BB962C8B-B14F-4D97-AF65-F5344CB8AC3E}">
        <p14:creationId xmlns:p14="http://schemas.microsoft.com/office/powerpoint/2010/main" val="1732273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Avant </a:t>
            </a:r>
            <a:r>
              <a:rPr lang="fr-FR" dirty="0" smtClean="0"/>
              <a:t>l’écoute (6)</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0307" y="2302136"/>
            <a:ext cx="3862055" cy="3065930"/>
          </a:xfrm>
        </p:spPr>
      </p:pic>
    </p:spTree>
    <p:extLst>
      <p:ext uri="{BB962C8B-B14F-4D97-AF65-F5344CB8AC3E}">
        <p14:creationId xmlns:p14="http://schemas.microsoft.com/office/powerpoint/2010/main" val="63252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Avant </a:t>
            </a:r>
            <a:r>
              <a:rPr lang="fr-FR" dirty="0" smtClean="0"/>
              <a:t>l’écoute (7)</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6089" y="2443614"/>
            <a:ext cx="3646843" cy="3125866"/>
          </a:xfrm>
        </p:spPr>
      </p:pic>
    </p:spTree>
    <p:extLst>
      <p:ext uri="{BB962C8B-B14F-4D97-AF65-F5344CB8AC3E}">
        <p14:creationId xmlns:p14="http://schemas.microsoft.com/office/powerpoint/2010/main" val="136286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Avant l’écoute</a:t>
            </a:r>
            <a:endParaRPr lang="fr-FR" dirty="0"/>
          </a:p>
        </p:txBody>
      </p:sp>
      <p:sp>
        <p:nvSpPr>
          <p:cNvPr id="3" name="Tijdelijke aanduiding voor inhoud 2"/>
          <p:cNvSpPr>
            <a:spLocks noGrp="1"/>
          </p:cNvSpPr>
          <p:nvPr>
            <p:ph idx="1"/>
          </p:nvPr>
        </p:nvSpPr>
        <p:spPr/>
        <p:txBody>
          <a:bodyPr>
            <a:normAutofit/>
          </a:bodyPr>
          <a:lstStyle/>
          <a:p>
            <a:pPr algn="just">
              <a:lnSpc>
                <a:spcPct val="150000"/>
              </a:lnSpc>
            </a:pPr>
            <a:r>
              <a:rPr lang="fr-FR" dirty="0" smtClean="0"/>
              <a:t>EO : D’où viennent ces personnes selon vous? Discutez en groupes de </a:t>
            </a:r>
            <a:r>
              <a:rPr lang="fr-FR" dirty="0"/>
              <a:t>quatre. Cherchez d’abord le continent et essayez après de deviner le pays concret. </a:t>
            </a:r>
          </a:p>
          <a:p>
            <a:pPr algn="just">
              <a:lnSpc>
                <a:spcPct val="150000"/>
              </a:lnSpc>
            </a:pPr>
            <a:endParaRPr lang="fr-FR" dirty="0"/>
          </a:p>
          <a:p>
            <a:pPr algn="just">
              <a:lnSpc>
                <a:spcPct val="150000"/>
              </a:lnSpc>
            </a:pPr>
            <a:r>
              <a:rPr lang="fr-FR" dirty="0" smtClean="0"/>
              <a:t>EO : Mise en commun des idées au tableau.</a:t>
            </a:r>
            <a:r>
              <a:rPr lang="fr-FR" dirty="0"/>
              <a:t> </a:t>
            </a:r>
            <a:r>
              <a:rPr lang="fr-FR" dirty="0" smtClean="0"/>
              <a:t>Faites des phrases complètes en utilisant la phrase suivante : « </a:t>
            </a:r>
            <a:r>
              <a:rPr lang="fr-FR" i="1" dirty="0" smtClean="0"/>
              <a:t>Cette personne habite en/au/aux ... </a:t>
            </a:r>
            <a:r>
              <a:rPr lang="fr-FR" dirty="0" smtClean="0"/>
              <a:t>». Décrivez pourquoi vous avez cette idée.</a:t>
            </a:r>
          </a:p>
          <a:p>
            <a:pPr algn="just">
              <a:lnSpc>
                <a:spcPct val="150000"/>
              </a:lnSpc>
            </a:pPr>
            <a:endParaRPr lang="fr-FR" dirty="0"/>
          </a:p>
        </p:txBody>
      </p:sp>
    </p:spTree>
    <p:extLst>
      <p:ext uri="{BB962C8B-B14F-4D97-AF65-F5344CB8AC3E}">
        <p14:creationId xmlns:p14="http://schemas.microsoft.com/office/powerpoint/2010/main" val="1315184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Visionnement de la vidéo</a:t>
            </a:r>
            <a:endParaRPr lang="fr-FR" dirty="0"/>
          </a:p>
        </p:txBody>
      </p:sp>
      <p:sp>
        <p:nvSpPr>
          <p:cNvPr id="3" name="Tijdelijke aanduiding voor inhoud 2"/>
          <p:cNvSpPr>
            <a:spLocks noGrp="1"/>
          </p:cNvSpPr>
          <p:nvPr>
            <p:ph idx="1"/>
          </p:nvPr>
        </p:nvSpPr>
        <p:spPr/>
        <p:txBody>
          <a:bodyPr/>
          <a:lstStyle/>
          <a:p>
            <a:r>
              <a:rPr lang="fr-FR" dirty="0" err="1" smtClean="0"/>
              <a:t>Youtube</a:t>
            </a:r>
            <a:r>
              <a:rPr lang="fr-FR" dirty="0" smtClean="0"/>
              <a:t> : J’aime parler le français</a:t>
            </a:r>
          </a:p>
          <a:p>
            <a:endParaRPr lang="fr-FR" dirty="0"/>
          </a:p>
          <a:p>
            <a:r>
              <a:rPr lang="fr-FR" dirty="0">
                <a:hlinkClick r:id="rId2"/>
              </a:rPr>
              <a:t>https://www.youtube.com/watch?v=TfssMWR8x88</a:t>
            </a:r>
            <a:endParaRPr lang="fr-FR" dirty="0" smtClean="0"/>
          </a:p>
          <a:p>
            <a:endParaRPr lang="fr-FR" dirty="0"/>
          </a:p>
        </p:txBody>
      </p:sp>
    </p:spTree>
    <p:extLst>
      <p:ext uri="{BB962C8B-B14F-4D97-AF65-F5344CB8AC3E}">
        <p14:creationId xmlns:p14="http://schemas.microsoft.com/office/powerpoint/2010/main" val="176727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solutions (1)</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4698"/>
            <a:ext cx="2984500" cy="2374900"/>
          </a:xfrm>
        </p:spPr>
      </p:pic>
      <p:sp>
        <p:nvSpPr>
          <p:cNvPr id="5" name="Tekstvak 4"/>
          <p:cNvSpPr txBox="1"/>
          <p:nvPr/>
        </p:nvSpPr>
        <p:spPr>
          <a:xfrm>
            <a:off x="4572000" y="2804160"/>
            <a:ext cx="4549643" cy="369332"/>
          </a:xfrm>
          <a:prstGeom prst="rect">
            <a:avLst/>
          </a:prstGeom>
          <a:noFill/>
        </p:spPr>
        <p:txBody>
          <a:bodyPr wrap="none" rtlCol="0">
            <a:spAutoFit/>
          </a:bodyPr>
          <a:lstStyle/>
          <a:p>
            <a:r>
              <a:rPr lang="fr-FR" dirty="0" smtClean="0"/>
              <a:t>Ekaterina habite en Russie (en Europe)</a:t>
            </a:r>
            <a:endParaRPr lang="fr-FR" dirty="0"/>
          </a:p>
        </p:txBody>
      </p:sp>
    </p:spTree>
    <p:extLst>
      <p:ext uri="{BB962C8B-B14F-4D97-AF65-F5344CB8AC3E}">
        <p14:creationId xmlns:p14="http://schemas.microsoft.com/office/powerpoint/2010/main" val="36883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(2)</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9372" y="2409158"/>
            <a:ext cx="2717800" cy="2247900"/>
          </a:xfrm>
        </p:spPr>
      </p:pic>
      <p:sp>
        <p:nvSpPr>
          <p:cNvPr id="5" name="Tekstvak 4"/>
          <p:cNvSpPr txBox="1"/>
          <p:nvPr/>
        </p:nvSpPr>
        <p:spPr>
          <a:xfrm>
            <a:off x="5608320" y="3499104"/>
            <a:ext cx="3155031" cy="369332"/>
          </a:xfrm>
          <a:prstGeom prst="rect">
            <a:avLst/>
          </a:prstGeom>
          <a:noFill/>
        </p:spPr>
        <p:txBody>
          <a:bodyPr wrap="none" rtlCol="0">
            <a:spAutoFit/>
          </a:bodyPr>
          <a:lstStyle/>
          <a:p>
            <a:r>
              <a:rPr lang="fr-FR" dirty="0" err="1" smtClean="0"/>
              <a:t>Odetta</a:t>
            </a:r>
            <a:r>
              <a:rPr lang="fr-FR" dirty="0" smtClean="0"/>
              <a:t> habite en Pologne</a:t>
            </a:r>
            <a:endParaRPr lang="fr-FR" dirty="0"/>
          </a:p>
        </p:txBody>
      </p:sp>
    </p:spTree>
    <p:extLst>
      <p:ext uri="{BB962C8B-B14F-4D97-AF65-F5344CB8AC3E}">
        <p14:creationId xmlns:p14="http://schemas.microsoft.com/office/powerpoint/2010/main" val="18580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(3)</a:t>
            </a:r>
            <a:endParaRPr lang="fr-FR" dirty="0"/>
          </a:p>
        </p:txBody>
      </p:sp>
      <p:pic>
        <p:nvPicPr>
          <p:cNvPr id="4"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684" y="2391124"/>
            <a:ext cx="2819400" cy="2235200"/>
          </a:xfrm>
        </p:spPr>
      </p:pic>
      <p:sp>
        <p:nvSpPr>
          <p:cNvPr id="5" name="Tekstvak 4"/>
          <p:cNvSpPr txBox="1"/>
          <p:nvPr/>
        </p:nvSpPr>
        <p:spPr>
          <a:xfrm>
            <a:off x="5937504" y="3133344"/>
            <a:ext cx="3122971" cy="369332"/>
          </a:xfrm>
          <a:prstGeom prst="rect">
            <a:avLst/>
          </a:prstGeom>
          <a:noFill/>
        </p:spPr>
        <p:txBody>
          <a:bodyPr wrap="none" rtlCol="0">
            <a:spAutoFit/>
          </a:bodyPr>
          <a:lstStyle/>
          <a:p>
            <a:r>
              <a:rPr lang="fr-FR" dirty="0" smtClean="0"/>
              <a:t>Jana habite en Slovaquie</a:t>
            </a:r>
            <a:endParaRPr lang="fr-FR" dirty="0"/>
          </a:p>
        </p:txBody>
      </p:sp>
    </p:spTree>
    <p:extLst>
      <p:ext uri="{BB962C8B-B14F-4D97-AF65-F5344CB8AC3E}">
        <p14:creationId xmlns:p14="http://schemas.microsoft.com/office/powerpoint/2010/main" val="36556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(4)</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406" y="2286222"/>
            <a:ext cx="2832100" cy="2298700"/>
          </a:xfrm>
        </p:spPr>
      </p:pic>
      <p:sp>
        <p:nvSpPr>
          <p:cNvPr id="6" name="Tekstvak 5"/>
          <p:cNvSpPr txBox="1"/>
          <p:nvPr/>
        </p:nvSpPr>
        <p:spPr>
          <a:xfrm>
            <a:off x="5718048" y="3438144"/>
            <a:ext cx="5777544" cy="369332"/>
          </a:xfrm>
          <a:prstGeom prst="rect">
            <a:avLst/>
          </a:prstGeom>
          <a:noFill/>
        </p:spPr>
        <p:txBody>
          <a:bodyPr wrap="none" rtlCol="0">
            <a:spAutoFit/>
          </a:bodyPr>
          <a:lstStyle/>
          <a:p>
            <a:r>
              <a:rPr lang="fr-FR" dirty="0" err="1" smtClean="0"/>
              <a:t>Marie-Christina</a:t>
            </a:r>
            <a:r>
              <a:rPr lang="fr-FR" dirty="0" smtClean="0"/>
              <a:t> habite en République dominicaine</a:t>
            </a:r>
            <a:endParaRPr lang="fr-FR" dirty="0"/>
          </a:p>
        </p:txBody>
      </p:sp>
    </p:spTree>
    <p:extLst>
      <p:ext uri="{BB962C8B-B14F-4D97-AF65-F5344CB8AC3E}">
        <p14:creationId xmlns:p14="http://schemas.microsoft.com/office/powerpoint/2010/main" val="5992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(5)</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210" y="2103850"/>
            <a:ext cx="2705100" cy="2273300"/>
          </a:xfrm>
        </p:spPr>
      </p:pic>
      <p:sp>
        <p:nvSpPr>
          <p:cNvPr id="5" name="Tekstvak 4"/>
          <p:cNvSpPr txBox="1"/>
          <p:nvPr/>
        </p:nvSpPr>
        <p:spPr>
          <a:xfrm>
            <a:off x="5791200" y="3096768"/>
            <a:ext cx="4129657" cy="369332"/>
          </a:xfrm>
          <a:prstGeom prst="rect">
            <a:avLst/>
          </a:prstGeom>
          <a:noFill/>
        </p:spPr>
        <p:txBody>
          <a:bodyPr wrap="none" rtlCol="0">
            <a:spAutoFit/>
          </a:bodyPr>
          <a:lstStyle/>
          <a:p>
            <a:r>
              <a:rPr lang="fr-FR" dirty="0" err="1" smtClean="0"/>
              <a:t>Dzair</a:t>
            </a:r>
            <a:r>
              <a:rPr lang="fr-FR" dirty="0" smtClean="0"/>
              <a:t> habite en Algérie (en Afrique)</a:t>
            </a:r>
            <a:endParaRPr lang="fr-FR" dirty="0"/>
          </a:p>
        </p:txBody>
      </p:sp>
    </p:spTree>
    <p:extLst>
      <p:ext uri="{BB962C8B-B14F-4D97-AF65-F5344CB8AC3E}">
        <p14:creationId xmlns:p14="http://schemas.microsoft.com/office/powerpoint/2010/main" val="5991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(6)</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456" y="2213070"/>
            <a:ext cx="2895600" cy="2298700"/>
          </a:xfrm>
        </p:spPr>
      </p:pic>
      <p:sp>
        <p:nvSpPr>
          <p:cNvPr id="5" name="Tekstvak 4"/>
          <p:cNvSpPr txBox="1"/>
          <p:nvPr/>
        </p:nvSpPr>
        <p:spPr>
          <a:xfrm>
            <a:off x="5998463" y="3377184"/>
            <a:ext cx="4275089" cy="369332"/>
          </a:xfrm>
          <a:prstGeom prst="rect">
            <a:avLst/>
          </a:prstGeom>
          <a:noFill/>
        </p:spPr>
        <p:txBody>
          <a:bodyPr wrap="square" rtlCol="0">
            <a:spAutoFit/>
          </a:bodyPr>
          <a:lstStyle/>
          <a:p>
            <a:r>
              <a:rPr lang="fr-FR" dirty="0" err="1" smtClean="0"/>
              <a:t>Mosho</a:t>
            </a:r>
            <a:r>
              <a:rPr lang="fr-FR" dirty="0" smtClean="0"/>
              <a:t> habite au Vietnam (en Asie)</a:t>
            </a:r>
            <a:endParaRPr lang="fr-FR" dirty="0"/>
          </a:p>
        </p:txBody>
      </p:sp>
    </p:spTree>
    <p:extLst>
      <p:ext uri="{BB962C8B-B14F-4D97-AF65-F5344CB8AC3E}">
        <p14:creationId xmlns:p14="http://schemas.microsoft.com/office/powerpoint/2010/main" val="1871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607" y="642594"/>
            <a:ext cx="12328264" cy="1371600"/>
          </a:xfrm>
        </p:spPr>
        <p:txBody>
          <a:bodyPr>
            <a:normAutofit fontScale="90000"/>
          </a:bodyPr>
          <a:lstStyle/>
          <a:p>
            <a:r>
              <a:rPr lang="fr-FR" dirty="0" smtClean="0"/>
              <a:t> Le Congrès : français, passion pour demain!</a:t>
            </a:r>
            <a:endParaRPr lang="fr-FR" dirty="0"/>
          </a:p>
        </p:txBody>
      </p:sp>
      <p:sp>
        <p:nvSpPr>
          <p:cNvPr id="3" name="Tijdelijke aanduiding voor inhoud 2"/>
          <p:cNvSpPr>
            <a:spLocks noGrp="1"/>
          </p:cNvSpPr>
          <p:nvPr>
            <p:ph idx="1"/>
          </p:nvPr>
        </p:nvSpPr>
        <p:spPr/>
        <p:txBody>
          <a:bodyPr/>
          <a:lstStyle/>
          <a:p>
            <a:pPr>
              <a:lnSpc>
                <a:spcPct val="150000"/>
              </a:lnSpc>
            </a:pPr>
            <a:r>
              <a:rPr lang="fr-FR" dirty="0" smtClean="0"/>
              <a:t>Entre le 4 et le 8 septembre, le grand congrès européen pour les professeurs de français a eu lieu. Pour beaucoup d’élèves probablement le cauchemar, mais le paradis pour les professeurs. On s’est amusé en faisant un recueil de témoignages de professeurs des quatre coins du monde! Ainsi les professeurs de FLE deviennent eux-mêmes du matériel pédagogique! Regardez, apprenez et amusez-vous!</a:t>
            </a:r>
            <a:endParaRPr lang="fr-FR" dirty="0"/>
          </a:p>
          <a:p>
            <a:pPr>
              <a:lnSpc>
                <a:spcPct val="150000"/>
              </a:lnSpc>
            </a:pPr>
            <a:endParaRPr lang="fr-FR" dirty="0" smtClean="0"/>
          </a:p>
          <a:p>
            <a:pPr>
              <a:lnSpc>
                <a:spcPct val="150000"/>
              </a:lnSpc>
            </a:pPr>
            <a:endParaRPr lang="fr-FR" dirty="0"/>
          </a:p>
          <a:p>
            <a:pPr>
              <a:lnSpc>
                <a:spcPct val="150000"/>
              </a:lnSpc>
            </a:pPr>
            <a:endParaRPr lang="fr-FR" dirty="0" smtClean="0"/>
          </a:p>
          <a:p>
            <a:pPr>
              <a:lnSpc>
                <a:spcPct val="150000"/>
              </a:lnSpc>
            </a:pPr>
            <a:endParaRPr lang="fr-FR" dirty="0" smtClean="0"/>
          </a:p>
        </p:txBody>
      </p:sp>
      <p:pic>
        <p:nvPicPr>
          <p:cNvPr id="6" name="Picture 2" descr="fbeeldingsresultaat voor congres athÃ¨nes franÃ§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193" y="4090596"/>
            <a:ext cx="4875007" cy="243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01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Après l’écoute : </a:t>
            </a:r>
            <a:r>
              <a:rPr lang="fr-FR" dirty="0" smtClean="0"/>
              <a:t>solutions (7)</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276" y="2219420"/>
            <a:ext cx="2667000" cy="2286000"/>
          </a:xfrm>
        </p:spPr>
      </p:pic>
      <p:sp>
        <p:nvSpPr>
          <p:cNvPr id="5" name="Tekstvak 4"/>
          <p:cNvSpPr txBox="1"/>
          <p:nvPr/>
        </p:nvSpPr>
        <p:spPr>
          <a:xfrm>
            <a:off x="4925568" y="2852928"/>
            <a:ext cx="4519186" cy="369332"/>
          </a:xfrm>
          <a:prstGeom prst="rect">
            <a:avLst/>
          </a:prstGeom>
          <a:noFill/>
        </p:spPr>
        <p:txBody>
          <a:bodyPr wrap="none" rtlCol="0">
            <a:spAutoFit/>
          </a:bodyPr>
          <a:lstStyle/>
          <a:p>
            <a:r>
              <a:rPr lang="fr-FR" dirty="0" smtClean="0"/>
              <a:t>Nicolas habite en Belgique (à Chimay)</a:t>
            </a:r>
            <a:endParaRPr lang="fr-FR" dirty="0"/>
          </a:p>
        </p:txBody>
      </p:sp>
    </p:spTree>
    <p:extLst>
      <p:ext uri="{BB962C8B-B14F-4D97-AF65-F5344CB8AC3E}">
        <p14:creationId xmlns:p14="http://schemas.microsoft.com/office/powerpoint/2010/main" val="3316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Pendant la deuxième écoute : Bingo</a:t>
            </a:r>
            <a:endParaRPr lang="fr-FR" dirty="0"/>
          </a:p>
        </p:txBody>
      </p:sp>
      <p:sp>
        <p:nvSpPr>
          <p:cNvPr id="3" name="Tijdelijke aanduiding voor inhoud 2"/>
          <p:cNvSpPr>
            <a:spLocks noGrp="1"/>
          </p:cNvSpPr>
          <p:nvPr>
            <p:ph idx="1"/>
          </p:nvPr>
        </p:nvSpPr>
        <p:spPr/>
        <p:txBody>
          <a:bodyPr/>
          <a:lstStyle/>
          <a:p>
            <a:endParaRPr lang="fr-FR" dirty="0" smtClean="0"/>
          </a:p>
          <a:p>
            <a:endParaRPr lang="fr-FR"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84" y="1896681"/>
            <a:ext cx="10226016" cy="4344797"/>
          </a:xfrm>
          <a:prstGeom prst="rect">
            <a:avLst/>
          </a:prstGeom>
        </p:spPr>
      </p:pic>
    </p:spTree>
    <p:extLst>
      <p:ext uri="{BB962C8B-B14F-4D97-AF65-F5344CB8AC3E}">
        <p14:creationId xmlns:p14="http://schemas.microsoft.com/office/powerpoint/2010/main" val="1908664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Pendant la deuxième écoute : Bingo</a:t>
            </a:r>
            <a:endParaRPr lang="fr-FR" dirty="0"/>
          </a:p>
        </p:txBody>
      </p:sp>
      <p:sp>
        <p:nvSpPr>
          <p:cNvPr id="3" name="Tijdelijke aanduiding voor inhoud 2"/>
          <p:cNvSpPr>
            <a:spLocks noGrp="1"/>
          </p:cNvSpPr>
          <p:nvPr>
            <p:ph idx="1"/>
          </p:nvPr>
        </p:nvSpPr>
        <p:spPr/>
        <p:txBody>
          <a:bodyPr/>
          <a:lstStyle/>
          <a:p>
            <a:pPr>
              <a:lnSpc>
                <a:spcPct val="150000"/>
              </a:lnSpc>
            </a:pPr>
            <a:r>
              <a:rPr lang="fr-FR" dirty="0" smtClean="0"/>
              <a:t>Mettez-vous en groupes de quatre. Chaque groupe recevra une carte aveugle et quelques photos. </a:t>
            </a:r>
          </a:p>
          <a:p>
            <a:pPr>
              <a:lnSpc>
                <a:spcPct val="150000"/>
              </a:lnSpc>
            </a:pPr>
            <a:endParaRPr lang="fr-FR" dirty="0"/>
          </a:p>
          <a:p>
            <a:pPr>
              <a:lnSpc>
                <a:spcPct val="150000"/>
              </a:lnSpc>
            </a:pPr>
            <a:r>
              <a:rPr lang="fr-FR" dirty="0" smtClean="0"/>
              <a:t>Indiquez sur la carte aveugle où vos personnes habitent. Notez à chaque fois la bonne préposition. Le groupe qui a le plus vite rempli sa fiche, gagnera! Attention: toutes les réponses doivent être correctes!</a:t>
            </a:r>
          </a:p>
          <a:p>
            <a:pPr>
              <a:lnSpc>
                <a:spcPct val="150000"/>
              </a:lnSpc>
            </a:pPr>
            <a:endParaRPr lang="fr-FR" dirty="0"/>
          </a:p>
        </p:txBody>
      </p:sp>
    </p:spTree>
    <p:extLst>
      <p:ext uri="{BB962C8B-B14F-4D97-AF65-F5344CB8AC3E}">
        <p14:creationId xmlns:p14="http://schemas.microsoft.com/office/powerpoint/2010/main" val="1449692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La deuxième écoute</a:t>
            </a:r>
            <a:endParaRPr lang="fr-FR" dirty="0"/>
          </a:p>
        </p:txBody>
      </p:sp>
      <p:sp>
        <p:nvSpPr>
          <p:cNvPr id="3" name="Tijdelijke aanduiding voor inhoud 2"/>
          <p:cNvSpPr>
            <a:spLocks noGrp="1"/>
          </p:cNvSpPr>
          <p:nvPr>
            <p:ph idx="1"/>
          </p:nvPr>
        </p:nvSpPr>
        <p:spPr/>
        <p:txBody>
          <a:bodyPr/>
          <a:lstStyle/>
          <a:p>
            <a:r>
              <a:rPr lang="nl-NL" dirty="0">
                <a:hlinkClick r:id="rId2"/>
              </a:rPr>
              <a:t>https://www.youtube.com/watch?v=TfssMWR8x88</a:t>
            </a:r>
            <a:endParaRPr lang="fr-FR" dirty="0"/>
          </a:p>
        </p:txBody>
      </p:sp>
    </p:spTree>
    <p:extLst>
      <p:ext uri="{BB962C8B-B14F-4D97-AF65-F5344CB8AC3E}">
        <p14:creationId xmlns:p14="http://schemas.microsoft.com/office/powerpoint/2010/main" val="755536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Après l’écoute : mise en commun</a:t>
            </a:r>
            <a:endParaRPr lang="fr-FR" dirty="0"/>
          </a:p>
        </p:txBody>
      </p:sp>
      <p:sp>
        <p:nvSpPr>
          <p:cNvPr id="3" name="Tijdelijke aanduiding voor inhoud 2"/>
          <p:cNvSpPr>
            <a:spLocks noGrp="1"/>
          </p:cNvSpPr>
          <p:nvPr>
            <p:ph idx="1"/>
          </p:nvPr>
        </p:nvSpPr>
        <p:spPr>
          <a:xfrm>
            <a:off x="1066800" y="2103120"/>
            <a:ext cx="10164184" cy="4168588"/>
          </a:xfrm>
        </p:spPr>
        <p:txBody>
          <a:bodyPr>
            <a:normAutofit lnSpcReduction="10000"/>
          </a:bodyPr>
          <a:lstStyle/>
          <a:p>
            <a:r>
              <a:rPr lang="fr-FR" dirty="0" smtClean="0"/>
              <a:t>1. Ekaterina habite ... Russie (... Europe). Elle vient ... Russie. Elle est Russe.</a:t>
            </a:r>
          </a:p>
          <a:p>
            <a:r>
              <a:rPr lang="fr-FR" dirty="0" smtClean="0"/>
              <a:t>2. Elise </a:t>
            </a:r>
            <a:r>
              <a:rPr lang="fr-FR" dirty="0"/>
              <a:t>h</a:t>
            </a:r>
            <a:r>
              <a:rPr lang="fr-FR" dirty="0" smtClean="0"/>
              <a:t>abite ... Danemark. Elle vient ... Danemark. Elle est Danoise.</a:t>
            </a:r>
          </a:p>
          <a:p>
            <a:r>
              <a:rPr lang="fr-FR" dirty="0" smtClean="0"/>
              <a:t>3. Maria habite ... Pérou. (... Amérique du Sud). Elle vient ... Pérou. Elle est Péruvienne.</a:t>
            </a:r>
          </a:p>
          <a:p>
            <a:r>
              <a:rPr lang="fr-FR" dirty="0" smtClean="0"/>
              <a:t>4. Nicolas habite ... Belgique. Il vient de ... Belgique. Il est Belge. </a:t>
            </a:r>
          </a:p>
          <a:p>
            <a:r>
              <a:rPr lang="fr-FR" dirty="0" smtClean="0"/>
              <a:t>5. </a:t>
            </a:r>
            <a:r>
              <a:rPr lang="fr-FR" dirty="0" err="1" smtClean="0"/>
              <a:t>Odetta</a:t>
            </a:r>
            <a:r>
              <a:rPr lang="fr-FR" dirty="0" smtClean="0"/>
              <a:t> habite ... Pologne. Elle vient ... Pologne. Elle est Polonaise.</a:t>
            </a:r>
          </a:p>
          <a:p>
            <a:r>
              <a:rPr lang="fr-FR" dirty="0" smtClean="0"/>
              <a:t>6. </a:t>
            </a:r>
            <a:r>
              <a:rPr lang="fr-FR" dirty="0" err="1" smtClean="0"/>
              <a:t>Marie-Christina</a:t>
            </a:r>
            <a:r>
              <a:rPr lang="fr-FR" dirty="0" smtClean="0"/>
              <a:t> habite ... République Dominicaine. Elle vient ... République</a:t>
            </a:r>
          </a:p>
          <a:p>
            <a:r>
              <a:rPr lang="fr-FR" dirty="0" smtClean="0"/>
              <a:t> Dominicaine. Elle est Dominicaine. (.... Antilles)</a:t>
            </a:r>
          </a:p>
          <a:p>
            <a:r>
              <a:rPr lang="fr-FR" dirty="0" smtClean="0"/>
              <a:t>7. Tom habite ... Angleterre. Il vient ... Angleterre. Il est Anglais.</a:t>
            </a:r>
          </a:p>
          <a:p>
            <a:r>
              <a:rPr lang="fr-FR" dirty="0" smtClean="0"/>
              <a:t>8 </a:t>
            </a:r>
            <a:r>
              <a:rPr lang="fr-FR" dirty="0" err="1" smtClean="0"/>
              <a:t>Dzair</a:t>
            </a:r>
            <a:r>
              <a:rPr lang="fr-FR" dirty="0" smtClean="0"/>
              <a:t> habite ... Algérie (... Afrique). Elle vient ... Algérie. Elle est Algérienne.</a:t>
            </a:r>
          </a:p>
          <a:p>
            <a:r>
              <a:rPr lang="fr-FR" dirty="0" smtClean="0"/>
              <a:t>9.Mosho habite ... Vietnam (... Asie). Elle vient ... Vietnam. Elle est Vietnamienne.</a:t>
            </a:r>
          </a:p>
          <a:p>
            <a:r>
              <a:rPr lang="fr-FR" dirty="0" smtClean="0"/>
              <a:t>10 Marina habite ... Grèce. Elle vient ... Grèce. Elle est Grecque.</a:t>
            </a:r>
          </a:p>
          <a:p>
            <a:endParaRPr lang="fr-FR" dirty="0"/>
          </a:p>
        </p:txBody>
      </p:sp>
    </p:spTree>
    <p:extLst>
      <p:ext uri="{BB962C8B-B14F-4D97-AF65-F5344CB8AC3E}">
        <p14:creationId xmlns:p14="http://schemas.microsoft.com/office/powerpoint/2010/main" val="6607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fr-FR" dirty="0" smtClean="0"/>
              <a:t>Après l’écoute : mise en commun</a:t>
            </a:r>
            <a:endParaRPr lang="fr-FR" dirty="0"/>
          </a:p>
        </p:txBody>
      </p:sp>
      <p:sp>
        <p:nvSpPr>
          <p:cNvPr id="3" name="Tijdelijke aanduiding voor inhoud 2"/>
          <p:cNvSpPr>
            <a:spLocks noGrp="1"/>
          </p:cNvSpPr>
          <p:nvPr>
            <p:ph idx="1"/>
          </p:nvPr>
        </p:nvSpPr>
        <p:spPr/>
        <p:txBody>
          <a:bodyPr>
            <a:normAutofit/>
          </a:bodyPr>
          <a:lstStyle/>
          <a:p>
            <a:r>
              <a:rPr lang="fr-FR" dirty="0" smtClean="0"/>
              <a:t>11. </a:t>
            </a:r>
            <a:r>
              <a:rPr lang="fr-FR" dirty="0" err="1" smtClean="0"/>
              <a:t>Mathilda</a:t>
            </a:r>
            <a:r>
              <a:rPr lang="fr-FR" dirty="0" smtClean="0"/>
              <a:t> habite ... Liban. Elle vient ... Liban. Elle est Libanaise. </a:t>
            </a:r>
          </a:p>
          <a:p>
            <a:r>
              <a:rPr lang="fr-FR" dirty="0" smtClean="0"/>
              <a:t>12. </a:t>
            </a:r>
            <a:r>
              <a:rPr lang="fr-FR" dirty="0" err="1" smtClean="0"/>
              <a:t>Baisan</a:t>
            </a:r>
            <a:r>
              <a:rPr lang="fr-FR" dirty="0" smtClean="0"/>
              <a:t> habite ... Turquie. Elle vient ... Turquie. Elle est Turque.</a:t>
            </a:r>
          </a:p>
          <a:p>
            <a:r>
              <a:rPr lang="fr-FR" dirty="0" smtClean="0"/>
              <a:t>13. Jana habite ... Slovaquie. Elle vient ... Slovaquie. Elle est Slovaque.</a:t>
            </a:r>
          </a:p>
          <a:p>
            <a:r>
              <a:rPr lang="fr-FR" dirty="0" smtClean="0"/>
              <a:t>14. Jullian habite ... Argentine. Il vient ... Argentine. Il est Argentin.</a:t>
            </a:r>
          </a:p>
          <a:p>
            <a:r>
              <a:rPr lang="fr-FR" dirty="0" smtClean="0"/>
              <a:t>15. </a:t>
            </a:r>
            <a:r>
              <a:rPr lang="fr-FR" dirty="0"/>
              <a:t>Marielle habite ... Québec (... Amérique du Nord). Elle vient ... Québec. Elle est Québécoise.</a:t>
            </a:r>
          </a:p>
          <a:p>
            <a:r>
              <a:rPr lang="fr-FR" dirty="0" smtClean="0"/>
              <a:t>16. </a:t>
            </a:r>
            <a:r>
              <a:rPr lang="fr-FR" dirty="0"/>
              <a:t>Arnaldo habite ... Brésil. Il vient ... Brésil. Il est Brésilien</a:t>
            </a:r>
            <a:r>
              <a:rPr lang="fr-FR" dirty="0" smtClean="0"/>
              <a:t>.</a:t>
            </a:r>
          </a:p>
          <a:p>
            <a:r>
              <a:rPr lang="fr-FR" dirty="0" smtClean="0"/>
              <a:t>15. Miranda habite ... Italie. Elle vient ... Italie. Elle est Italienne</a:t>
            </a:r>
            <a:r>
              <a:rPr lang="fr-FR" dirty="0"/>
              <a:t>.</a:t>
            </a:r>
            <a:endParaRPr lang="fr-FR" dirty="0" smtClean="0"/>
          </a:p>
          <a:p>
            <a:r>
              <a:rPr lang="fr-FR" dirty="0" smtClean="0"/>
              <a:t>18. </a:t>
            </a:r>
            <a:r>
              <a:rPr lang="fr-FR" dirty="0" err="1" smtClean="0"/>
              <a:t>Karo</a:t>
            </a:r>
            <a:r>
              <a:rPr lang="fr-FR" dirty="0" smtClean="0"/>
              <a:t> habite ... Belgique. Elle est Belge. </a:t>
            </a:r>
          </a:p>
          <a:p>
            <a:r>
              <a:rPr lang="fr-FR" dirty="0" err="1" smtClean="0"/>
              <a:t>Karo</a:t>
            </a:r>
            <a:r>
              <a:rPr lang="fr-FR" dirty="0" smtClean="0"/>
              <a:t> habite ... Flandre et est Flamande. Nicolas habite ... Wallonie et est Wallon.</a:t>
            </a:r>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17115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smtClean="0"/>
              <a:t>Kahoot</a:t>
            </a:r>
            <a:r>
              <a:rPr lang="fr-FR" smtClean="0"/>
              <a:t> </a:t>
            </a:r>
            <a:endParaRPr lang="fr-FR"/>
          </a:p>
        </p:txBody>
      </p:sp>
      <p:sp>
        <p:nvSpPr>
          <p:cNvPr id="3" name="Tijdelijke aanduiding voor inhoud 2"/>
          <p:cNvSpPr>
            <a:spLocks noGrp="1"/>
          </p:cNvSpPr>
          <p:nvPr>
            <p:ph idx="1"/>
          </p:nvPr>
        </p:nvSpPr>
        <p:spPr/>
        <p:txBody>
          <a:bodyPr/>
          <a:lstStyle/>
          <a:p>
            <a:r>
              <a:rPr lang="en-US" dirty="0">
                <a:hlinkClick r:id="rId2"/>
              </a:rPr>
              <a:t>https://</a:t>
            </a:r>
            <a:r>
              <a:rPr lang="en-US" dirty="0" smtClean="0">
                <a:hlinkClick r:id="rId2"/>
              </a:rPr>
              <a:t>play.kahoot.it/v2/intro?quizId=099d9de9-11f3-4e1b-92c6-a68600904202</a:t>
            </a:r>
            <a:endParaRPr lang="en-US" dirty="0" smtClean="0"/>
          </a:p>
          <a:p>
            <a:endParaRPr lang="fr-FR" dirty="0"/>
          </a:p>
        </p:txBody>
      </p:sp>
    </p:spTree>
    <p:extLst>
      <p:ext uri="{BB962C8B-B14F-4D97-AF65-F5344CB8AC3E}">
        <p14:creationId xmlns:p14="http://schemas.microsoft.com/office/powerpoint/2010/main" val="1829973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quiz</a:t>
            </a:r>
            <a:endParaRPr lang="fr-FR" dirty="0"/>
          </a:p>
        </p:txBody>
      </p:sp>
      <p:sp>
        <p:nvSpPr>
          <p:cNvPr id="3" name="Tijdelijke aanduiding voor inhoud 2"/>
          <p:cNvSpPr>
            <a:spLocks noGrp="1"/>
          </p:cNvSpPr>
          <p:nvPr>
            <p:ph idx="1"/>
          </p:nvPr>
        </p:nvSpPr>
        <p:spPr/>
        <p:txBody>
          <a:bodyPr/>
          <a:lstStyle/>
          <a:p>
            <a:pPr>
              <a:lnSpc>
                <a:spcPct val="150000"/>
              </a:lnSpc>
            </a:pPr>
            <a:r>
              <a:rPr lang="fr-FR" dirty="0" smtClean="0"/>
              <a:t>Restez en groupes de quatre et essayez de répondre aux questions suivantes. Notez vos réponses et donnez-les après au groupe à coté de vous. </a:t>
            </a:r>
          </a:p>
          <a:p>
            <a:pPr>
              <a:lnSpc>
                <a:spcPct val="150000"/>
              </a:lnSpc>
            </a:pPr>
            <a:r>
              <a:rPr lang="fr-FR" dirty="0" smtClean="0"/>
              <a:t>Après toutes les questions, on regardera une dernière fois pour vérifier les réponses.</a:t>
            </a:r>
            <a:endParaRPr lang="fr-FR" dirty="0"/>
          </a:p>
        </p:txBody>
      </p:sp>
    </p:spTree>
    <p:extLst>
      <p:ext uri="{BB962C8B-B14F-4D97-AF65-F5344CB8AC3E}">
        <p14:creationId xmlns:p14="http://schemas.microsoft.com/office/powerpoint/2010/main" val="2042429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quiz</a:t>
            </a:r>
            <a:endParaRPr lang="fr-FR" dirty="0"/>
          </a:p>
        </p:txBody>
      </p:sp>
      <p:sp>
        <p:nvSpPr>
          <p:cNvPr id="3" name="Tijdelijke aanduiding voor inhoud 2"/>
          <p:cNvSpPr>
            <a:spLocks noGrp="1"/>
          </p:cNvSpPr>
          <p:nvPr>
            <p:ph idx="1"/>
          </p:nvPr>
        </p:nvSpPr>
        <p:spPr/>
        <p:txBody>
          <a:bodyPr/>
          <a:lstStyle/>
          <a:p>
            <a:r>
              <a:rPr lang="fr-FR" dirty="0" smtClean="0"/>
              <a:t>1. Qu’est-ce qu’Ekaterina a raconté par rapport aux touristes en Russie?</a:t>
            </a:r>
          </a:p>
          <a:p>
            <a:endParaRPr lang="fr-FR" dirty="0"/>
          </a:p>
          <a:p>
            <a:r>
              <a:rPr lang="fr-FR" dirty="0" smtClean="0"/>
              <a:t>2. Quel est l’anecdote que Nicolas raconte par rapport au nom de son village?</a:t>
            </a:r>
          </a:p>
          <a:p>
            <a:endParaRPr lang="fr-FR" dirty="0"/>
          </a:p>
          <a:p>
            <a:r>
              <a:rPr lang="fr-FR" dirty="0" smtClean="0"/>
              <a:t>3. Marielle n’est pas originaire de Québec, mais de ... </a:t>
            </a:r>
          </a:p>
          <a:p>
            <a:endParaRPr lang="fr-FR" dirty="0"/>
          </a:p>
          <a:p>
            <a:r>
              <a:rPr lang="fr-FR" dirty="0" smtClean="0"/>
              <a:t>4. Quelles langues parle-t-on au Canada?</a:t>
            </a:r>
          </a:p>
          <a:p>
            <a:endParaRPr lang="fr-FR" dirty="0"/>
          </a:p>
          <a:p>
            <a:r>
              <a:rPr lang="fr-FR" dirty="0" smtClean="0"/>
              <a:t>5. </a:t>
            </a:r>
            <a:r>
              <a:rPr lang="fr-FR" dirty="0" err="1" smtClean="0"/>
              <a:t>Mathilda</a:t>
            </a:r>
            <a:r>
              <a:rPr lang="fr-FR" dirty="0" smtClean="0"/>
              <a:t> est Libanaise et travaille comme ...?</a:t>
            </a:r>
            <a:endParaRPr lang="fr-FR" dirty="0"/>
          </a:p>
        </p:txBody>
      </p:sp>
    </p:spTree>
    <p:extLst>
      <p:ext uri="{BB962C8B-B14F-4D97-AF65-F5344CB8AC3E}">
        <p14:creationId xmlns:p14="http://schemas.microsoft.com/office/powerpoint/2010/main" val="19657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quiz</a:t>
            </a:r>
            <a:endParaRPr lang="fr-FR" dirty="0"/>
          </a:p>
        </p:txBody>
      </p:sp>
      <p:sp>
        <p:nvSpPr>
          <p:cNvPr id="3" name="Tijdelijke aanduiding voor inhoud 2"/>
          <p:cNvSpPr>
            <a:spLocks noGrp="1"/>
          </p:cNvSpPr>
          <p:nvPr>
            <p:ph idx="1"/>
          </p:nvPr>
        </p:nvSpPr>
        <p:spPr/>
        <p:txBody>
          <a:bodyPr/>
          <a:lstStyle/>
          <a:p>
            <a:r>
              <a:rPr lang="fr-FR" dirty="0" smtClean="0"/>
              <a:t>6. Pourquoi est-ce qu’Elise du Danemark parle des Latinos?</a:t>
            </a:r>
          </a:p>
          <a:p>
            <a:endParaRPr lang="fr-FR" dirty="0"/>
          </a:p>
          <a:p>
            <a:r>
              <a:rPr lang="fr-FR" dirty="0" smtClean="0"/>
              <a:t>7.  Miranda d’Italie dit que sa ville est bien située, entre ... et .....</a:t>
            </a:r>
          </a:p>
          <a:p>
            <a:endParaRPr lang="fr-FR" dirty="0"/>
          </a:p>
          <a:p>
            <a:r>
              <a:rPr lang="fr-FR" dirty="0" smtClean="0"/>
              <a:t>8. Julian d’Argentine a un message moins positif pour le réalisateur. Lequel?</a:t>
            </a:r>
          </a:p>
          <a:p>
            <a:endParaRPr lang="fr-FR" dirty="0"/>
          </a:p>
          <a:p>
            <a:r>
              <a:rPr lang="fr-FR" dirty="0" smtClean="0"/>
              <a:t>9. Quelle langue est-ce qu’on parle au Brésil?</a:t>
            </a:r>
          </a:p>
          <a:p>
            <a:endParaRPr lang="fr-FR" dirty="0"/>
          </a:p>
          <a:p>
            <a:r>
              <a:rPr lang="fr-FR" dirty="0" smtClean="0"/>
              <a:t>10. Quelle langue est-ce qu’on parle en République dominicaine?</a:t>
            </a:r>
            <a:endParaRPr lang="fr-FR" dirty="0"/>
          </a:p>
        </p:txBody>
      </p:sp>
    </p:spTree>
    <p:extLst>
      <p:ext uri="{BB962C8B-B14F-4D97-AF65-F5344CB8AC3E}">
        <p14:creationId xmlns:p14="http://schemas.microsoft.com/office/powerpoint/2010/main" val="68810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Avant l’écoute</a:t>
            </a:r>
            <a:endParaRPr lang="fr-FR" dirty="0"/>
          </a:p>
        </p:txBody>
      </p:sp>
      <p:sp>
        <p:nvSpPr>
          <p:cNvPr id="3" name="Tijdelijke aanduiding voor inhoud 2"/>
          <p:cNvSpPr>
            <a:spLocks noGrp="1"/>
          </p:cNvSpPr>
          <p:nvPr>
            <p:ph idx="1"/>
          </p:nvPr>
        </p:nvSpPr>
        <p:spPr/>
        <p:txBody>
          <a:bodyPr>
            <a:normAutofit/>
          </a:bodyPr>
          <a:lstStyle/>
          <a:p>
            <a:pPr algn="just">
              <a:lnSpc>
                <a:spcPct val="150000"/>
              </a:lnSpc>
            </a:pPr>
            <a:r>
              <a:rPr lang="fr-FR" dirty="0" smtClean="0"/>
              <a:t>EO : D’où viennent ces personnes selon vous? Discutez en groupes de </a:t>
            </a:r>
            <a:r>
              <a:rPr lang="fr-FR" dirty="0"/>
              <a:t>quatre. Cherchez d’abord le continent et essayez après de deviner le pays concret. </a:t>
            </a:r>
          </a:p>
          <a:p>
            <a:pPr algn="just">
              <a:lnSpc>
                <a:spcPct val="150000"/>
              </a:lnSpc>
            </a:pPr>
            <a:endParaRPr lang="fr-FR" dirty="0" smtClean="0"/>
          </a:p>
          <a:p>
            <a:pPr algn="just">
              <a:lnSpc>
                <a:spcPct val="150000"/>
              </a:lnSpc>
            </a:pPr>
            <a:endParaRPr lang="fr-FR" dirty="0"/>
          </a:p>
        </p:txBody>
      </p:sp>
    </p:spTree>
    <p:extLst>
      <p:ext uri="{BB962C8B-B14F-4D97-AF65-F5344CB8AC3E}">
        <p14:creationId xmlns:p14="http://schemas.microsoft.com/office/powerpoint/2010/main" val="331776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Troisième écoute</a:t>
            </a:r>
            <a:endParaRPr lang="fr-FR" dirty="0"/>
          </a:p>
        </p:txBody>
      </p:sp>
      <p:sp>
        <p:nvSpPr>
          <p:cNvPr id="3" name="Tijdelijke aanduiding voor inhoud 2"/>
          <p:cNvSpPr>
            <a:spLocks noGrp="1"/>
          </p:cNvSpPr>
          <p:nvPr>
            <p:ph idx="1"/>
          </p:nvPr>
        </p:nvSpPr>
        <p:spPr>
          <a:xfrm>
            <a:off x="1066800" y="2124635"/>
            <a:ext cx="10058400" cy="3931920"/>
          </a:xfrm>
        </p:spPr>
        <p:txBody>
          <a:bodyPr/>
          <a:lstStyle/>
          <a:p>
            <a:r>
              <a:rPr lang="nl-NL" dirty="0">
                <a:hlinkClick r:id="rId2"/>
              </a:rPr>
              <a:t>https://www.youtube.com/watch?v=TfssMWR8x88</a:t>
            </a:r>
            <a:endParaRPr lang="fr-FR" dirty="0"/>
          </a:p>
        </p:txBody>
      </p:sp>
    </p:spTree>
    <p:extLst>
      <p:ext uri="{BB962C8B-B14F-4D97-AF65-F5344CB8AC3E}">
        <p14:creationId xmlns:p14="http://schemas.microsoft.com/office/powerpoint/2010/main" val="1707381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quiz</a:t>
            </a:r>
            <a:endParaRPr lang="fr-FR" dirty="0"/>
          </a:p>
        </p:txBody>
      </p:sp>
      <p:sp>
        <p:nvSpPr>
          <p:cNvPr id="3" name="Tijdelijke aanduiding voor inhoud 2"/>
          <p:cNvSpPr>
            <a:spLocks noGrp="1"/>
          </p:cNvSpPr>
          <p:nvPr>
            <p:ph idx="1"/>
          </p:nvPr>
        </p:nvSpPr>
        <p:spPr/>
        <p:txBody>
          <a:bodyPr/>
          <a:lstStyle/>
          <a:p>
            <a:r>
              <a:rPr lang="fr-FR" dirty="0" smtClean="0"/>
              <a:t>1. Qu’est-ce qu’Ekaterina a raconté par rapport aux touristes en Russie?</a:t>
            </a:r>
          </a:p>
          <a:p>
            <a:r>
              <a:rPr lang="fr-FR" i="1" dirty="0"/>
              <a:t>Ce sont surtout les touristes retraités qui visitent la Russie</a:t>
            </a:r>
            <a:r>
              <a:rPr lang="fr-FR" i="1" dirty="0" smtClean="0"/>
              <a:t>.</a:t>
            </a:r>
            <a:endParaRPr lang="fr-FR" i="1" dirty="0"/>
          </a:p>
          <a:p>
            <a:r>
              <a:rPr lang="fr-FR" dirty="0" smtClean="0"/>
              <a:t>2. Quel est l’anecdote que Nicolas raconte par rapport à son village?</a:t>
            </a:r>
          </a:p>
          <a:p>
            <a:r>
              <a:rPr lang="fr-FR" i="1" dirty="0"/>
              <a:t>Partout on connaît Chimay comme la marque de bière</a:t>
            </a:r>
            <a:r>
              <a:rPr lang="fr-FR" i="1" dirty="0" smtClean="0"/>
              <a:t>.</a:t>
            </a:r>
            <a:endParaRPr lang="fr-FR" i="1" dirty="0"/>
          </a:p>
          <a:p>
            <a:r>
              <a:rPr lang="fr-FR" dirty="0" smtClean="0"/>
              <a:t>3. Marielle n’est pas originaire de Québec, mais de ...</a:t>
            </a:r>
          </a:p>
          <a:p>
            <a:r>
              <a:rPr lang="fr-FR" i="1" dirty="0"/>
              <a:t>Marielle est </a:t>
            </a:r>
            <a:r>
              <a:rPr lang="fr-FR" i="1" dirty="0" smtClean="0"/>
              <a:t>Arcadienne</a:t>
            </a:r>
            <a:r>
              <a:rPr lang="fr-FR" i="1" dirty="0"/>
              <a:t>. Elle vient donc </a:t>
            </a:r>
            <a:r>
              <a:rPr lang="fr-FR" i="1" dirty="0" smtClean="0"/>
              <a:t>d’Arcadie en Grèce.</a:t>
            </a:r>
            <a:endParaRPr lang="fr-FR" i="1" dirty="0"/>
          </a:p>
          <a:p>
            <a:r>
              <a:rPr lang="fr-FR" dirty="0" smtClean="0"/>
              <a:t>4. Quelles langues parle-t-on au Canada?</a:t>
            </a:r>
          </a:p>
          <a:p>
            <a:r>
              <a:rPr lang="fr-FR" i="1" dirty="0"/>
              <a:t>Au Canada on parle surtout l’anglais, mais le Québec est une province francophone</a:t>
            </a:r>
            <a:r>
              <a:rPr lang="fr-FR" i="1" dirty="0" smtClean="0"/>
              <a:t>.</a:t>
            </a:r>
            <a:endParaRPr lang="fr-FR" i="1" dirty="0"/>
          </a:p>
          <a:p>
            <a:r>
              <a:rPr lang="fr-FR" dirty="0" smtClean="0"/>
              <a:t>5. </a:t>
            </a:r>
            <a:r>
              <a:rPr lang="fr-FR" dirty="0" err="1" smtClean="0"/>
              <a:t>Mathilda</a:t>
            </a:r>
            <a:r>
              <a:rPr lang="fr-FR" dirty="0" smtClean="0"/>
              <a:t> est Libanaise et travaille comme ...?</a:t>
            </a:r>
          </a:p>
          <a:p>
            <a:r>
              <a:rPr lang="fr-FR" i="1" dirty="0" err="1"/>
              <a:t>Mathilda</a:t>
            </a:r>
            <a:r>
              <a:rPr lang="fr-FR" i="1" dirty="0"/>
              <a:t> travaille comme éditrice chez Samir Editeurs. Elle produit des manuels.</a:t>
            </a:r>
          </a:p>
          <a:p>
            <a:endParaRPr lang="fr-FR" dirty="0"/>
          </a:p>
        </p:txBody>
      </p:sp>
    </p:spTree>
    <p:extLst>
      <p:ext uri="{BB962C8B-B14F-4D97-AF65-F5344CB8AC3E}">
        <p14:creationId xmlns:p14="http://schemas.microsoft.com/office/powerpoint/2010/main" val="11051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Après l’écoute : quiz</a:t>
            </a:r>
            <a:endParaRPr lang="fr-FR" dirty="0"/>
          </a:p>
        </p:txBody>
      </p:sp>
      <p:sp>
        <p:nvSpPr>
          <p:cNvPr id="3" name="Tijdelijke aanduiding voor inhoud 2"/>
          <p:cNvSpPr>
            <a:spLocks noGrp="1"/>
          </p:cNvSpPr>
          <p:nvPr>
            <p:ph idx="1"/>
          </p:nvPr>
        </p:nvSpPr>
        <p:spPr/>
        <p:txBody>
          <a:bodyPr>
            <a:normAutofit lnSpcReduction="10000"/>
          </a:bodyPr>
          <a:lstStyle/>
          <a:p>
            <a:r>
              <a:rPr lang="fr-FR" dirty="0" smtClean="0"/>
              <a:t>6. Pourquoi est-ce qu’Elise du Danemark parle des Latinos?</a:t>
            </a:r>
          </a:p>
          <a:p>
            <a:r>
              <a:rPr lang="fr-FR" i="1" dirty="0"/>
              <a:t>Elle dit que les Danois ne sont pas froids, mais accueillants. On les appelle les Latinos de </a:t>
            </a:r>
            <a:r>
              <a:rPr lang="fr-FR" i="1" dirty="0" smtClean="0"/>
              <a:t>la Scandinavie.</a:t>
            </a:r>
            <a:endParaRPr lang="fr-FR" i="1" dirty="0"/>
          </a:p>
          <a:p>
            <a:r>
              <a:rPr lang="fr-FR" dirty="0" smtClean="0"/>
              <a:t>7.  Miranda d’Italie dit que sa ville est bien située, entre ... et .....</a:t>
            </a:r>
          </a:p>
          <a:p>
            <a:r>
              <a:rPr lang="fr-FR" i="1"/>
              <a:t>Elle </a:t>
            </a:r>
            <a:r>
              <a:rPr lang="fr-FR" i="1" smtClean="0"/>
              <a:t>habite entre </a:t>
            </a:r>
            <a:r>
              <a:rPr lang="fr-FR" i="1" dirty="0"/>
              <a:t>la mer et la montagne</a:t>
            </a:r>
            <a:r>
              <a:rPr lang="fr-FR" i="1" dirty="0" smtClean="0"/>
              <a:t>.</a:t>
            </a:r>
            <a:endParaRPr lang="fr-FR" i="1" dirty="0"/>
          </a:p>
          <a:p>
            <a:r>
              <a:rPr lang="fr-FR" dirty="0" smtClean="0"/>
              <a:t>8. Julian d’Argentine a un message moins positif pour le réalisateur. Lequel?</a:t>
            </a:r>
          </a:p>
          <a:p>
            <a:r>
              <a:rPr lang="fr-FR" i="1" dirty="0"/>
              <a:t>« </a:t>
            </a:r>
            <a:r>
              <a:rPr lang="fr-FR" i="1" dirty="0" err="1"/>
              <a:t>Casse-toi</a:t>
            </a:r>
            <a:r>
              <a:rPr lang="fr-FR" i="1" dirty="0"/>
              <a:t> avec ton téléphone ». Il n’aime pas être filmé.</a:t>
            </a:r>
          </a:p>
          <a:p>
            <a:r>
              <a:rPr lang="fr-FR" dirty="0" smtClean="0"/>
              <a:t>9. Quelle langue est-ce qu’on parle au Brésil?</a:t>
            </a:r>
          </a:p>
          <a:p>
            <a:r>
              <a:rPr lang="fr-FR" i="1" dirty="0" smtClean="0"/>
              <a:t>On y </a:t>
            </a:r>
            <a:r>
              <a:rPr lang="fr-FR" i="1" dirty="0"/>
              <a:t>parle le </a:t>
            </a:r>
            <a:r>
              <a:rPr lang="fr-FR" i="1" dirty="0" smtClean="0"/>
              <a:t>portugais.</a:t>
            </a:r>
          </a:p>
          <a:p>
            <a:r>
              <a:rPr lang="fr-FR" dirty="0" smtClean="0"/>
              <a:t>10. Quelle langue est-ce qu’on parle en République dominicaine?</a:t>
            </a:r>
          </a:p>
          <a:p>
            <a:r>
              <a:rPr lang="fr-FR" i="1" dirty="0" smtClean="0"/>
              <a:t>On y parle l’espagnol.</a:t>
            </a:r>
            <a:endParaRPr lang="fr-FR" i="1" dirty="0"/>
          </a:p>
        </p:txBody>
      </p:sp>
    </p:spTree>
    <p:extLst>
      <p:ext uri="{BB962C8B-B14F-4D97-AF65-F5344CB8AC3E}">
        <p14:creationId xmlns:p14="http://schemas.microsoft.com/office/powerpoint/2010/main" val="5203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dirty="0" smtClean="0"/>
              <a:t>L’union européenne : </a:t>
            </a:r>
            <a:r>
              <a:rPr lang="fr-FR" sz="2200" dirty="0" smtClean="0"/>
              <a:t>donnez le pays et l’habitant</a:t>
            </a:r>
            <a:endParaRPr lang="fr-FR" sz="2200" dirty="0"/>
          </a:p>
        </p:txBody>
      </p:sp>
      <p:sp>
        <p:nvSpPr>
          <p:cNvPr id="3" name="Tijdelijke aanduiding voor inhoud 2"/>
          <p:cNvSpPr>
            <a:spLocks noGrp="1"/>
          </p:cNvSpPr>
          <p:nvPr>
            <p:ph idx="1"/>
          </p:nvPr>
        </p:nvSpPr>
        <p:spPr/>
        <p:txBody>
          <a:bodyPr>
            <a:normAutofit/>
          </a:bodyPr>
          <a:lstStyle/>
          <a:p>
            <a:r>
              <a:rPr lang="fr-FR" sz="2400" dirty="0" smtClean="0"/>
              <a:t>Berlin			Helsinki		Paris</a:t>
            </a:r>
          </a:p>
          <a:p>
            <a:r>
              <a:rPr lang="fr-FR" sz="2400" dirty="0" smtClean="0"/>
              <a:t>Vienne			Athènes		Budapest</a:t>
            </a:r>
          </a:p>
          <a:p>
            <a:r>
              <a:rPr lang="fr-FR" sz="2400" dirty="0" smtClean="0"/>
              <a:t>Bruxelles			Dublin		Rome</a:t>
            </a:r>
          </a:p>
          <a:p>
            <a:r>
              <a:rPr lang="fr-FR" sz="2400" dirty="0" smtClean="0"/>
              <a:t>Sofia				Riga			Vilnius</a:t>
            </a:r>
          </a:p>
          <a:p>
            <a:r>
              <a:rPr lang="fr-FR" sz="2400" dirty="0" smtClean="0"/>
              <a:t>Zagreb			Luxembourg	Amsterdam</a:t>
            </a:r>
          </a:p>
          <a:p>
            <a:r>
              <a:rPr lang="fr-FR" sz="2400" dirty="0" smtClean="0"/>
              <a:t>Copenhague		Varsovie		Lisbonne</a:t>
            </a:r>
          </a:p>
          <a:p>
            <a:r>
              <a:rPr lang="fr-FR" sz="2400" dirty="0" smtClean="0"/>
              <a:t>Madrid			Prague		Bucarest</a:t>
            </a:r>
          </a:p>
          <a:p>
            <a:r>
              <a:rPr lang="fr-FR" sz="2400" dirty="0" smtClean="0"/>
              <a:t>Tallinn			Londres		Stockholm</a:t>
            </a:r>
            <a:endParaRPr lang="fr-FR" sz="2400" dirty="0"/>
          </a:p>
        </p:txBody>
      </p:sp>
    </p:spTree>
    <p:extLst>
      <p:ext uri="{BB962C8B-B14F-4D97-AF65-F5344CB8AC3E}">
        <p14:creationId xmlns:p14="http://schemas.microsoft.com/office/powerpoint/2010/main" val="1762699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Union européenne : solutions</a:t>
            </a:r>
            <a:endParaRPr lang="fr-FR" dirty="0"/>
          </a:p>
        </p:txBody>
      </p:sp>
      <p:sp>
        <p:nvSpPr>
          <p:cNvPr id="3" name="Tijdelijke aanduiding voor inhoud 2"/>
          <p:cNvSpPr>
            <a:spLocks noGrp="1"/>
          </p:cNvSpPr>
          <p:nvPr>
            <p:ph idx="1"/>
          </p:nvPr>
        </p:nvSpPr>
        <p:spPr/>
        <p:txBody>
          <a:bodyPr/>
          <a:lstStyle/>
          <a:p>
            <a:r>
              <a:rPr lang="fr-FR" dirty="0" smtClean="0"/>
              <a:t>Berlin : 	l’Allemagne  		un Allemand</a:t>
            </a:r>
          </a:p>
          <a:p>
            <a:r>
              <a:rPr lang="fr-FR" dirty="0" smtClean="0"/>
              <a:t>Vienne : 	l’Autriche 		un Autrichien</a:t>
            </a:r>
          </a:p>
          <a:p>
            <a:r>
              <a:rPr lang="fr-FR" dirty="0" smtClean="0"/>
              <a:t>Bruxelles : 	la Belgique 		un Belge</a:t>
            </a:r>
          </a:p>
          <a:p>
            <a:r>
              <a:rPr lang="fr-FR" dirty="0" smtClean="0"/>
              <a:t>Sofie:		la Bulgarie		un Bulgare</a:t>
            </a:r>
          </a:p>
          <a:p>
            <a:r>
              <a:rPr lang="fr-FR" dirty="0" smtClean="0"/>
              <a:t>Zagreb:	la Croatie		un Croate</a:t>
            </a:r>
          </a:p>
          <a:p>
            <a:r>
              <a:rPr lang="fr-FR" dirty="0" smtClean="0"/>
              <a:t>Copenhague	le Danemark		un Danois</a:t>
            </a:r>
          </a:p>
          <a:p>
            <a:r>
              <a:rPr lang="fr-FR" dirty="0" smtClean="0"/>
              <a:t>Madrid:	l’Espagne		un Espagnol</a:t>
            </a:r>
          </a:p>
          <a:p>
            <a:r>
              <a:rPr lang="fr-FR" dirty="0" smtClean="0"/>
              <a:t>Tallinn:	l’Estonie			un Estonien</a:t>
            </a:r>
          </a:p>
          <a:p>
            <a:r>
              <a:rPr lang="fr-FR" dirty="0" smtClean="0"/>
              <a:t>Helsinki:	la Finlande		un Finlandais</a:t>
            </a:r>
          </a:p>
          <a:p>
            <a:endParaRPr lang="fr-FR" dirty="0"/>
          </a:p>
        </p:txBody>
      </p:sp>
    </p:spTree>
    <p:extLst>
      <p:ext uri="{BB962C8B-B14F-4D97-AF65-F5344CB8AC3E}">
        <p14:creationId xmlns:p14="http://schemas.microsoft.com/office/powerpoint/2010/main" val="537262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FR"/>
          </a:p>
        </p:txBody>
      </p:sp>
      <p:sp>
        <p:nvSpPr>
          <p:cNvPr id="3" name="Tijdelijke aanduiding voor inhoud 2"/>
          <p:cNvSpPr>
            <a:spLocks noGrp="1"/>
          </p:cNvSpPr>
          <p:nvPr>
            <p:ph idx="1"/>
          </p:nvPr>
        </p:nvSpPr>
        <p:spPr/>
        <p:txBody>
          <a:bodyPr/>
          <a:lstStyle/>
          <a:p>
            <a:r>
              <a:rPr lang="fr-FR" dirty="0" smtClean="0"/>
              <a:t>Paris : 		la France		un Français</a:t>
            </a:r>
          </a:p>
          <a:p>
            <a:r>
              <a:rPr lang="fr-FR" dirty="0" smtClean="0"/>
              <a:t>Athènes:	la Grèce		un Grec, une </a:t>
            </a:r>
            <a:r>
              <a:rPr lang="fr-FR" dirty="0" err="1" smtClean="0"/>
              <a:t>Grèque</a:t>
            </a:r>
            <a:endParaRPr lang="fr-FR" dirty="0" smtClean="0"/>
          </a:p>
          <a:p>
            <a:r>
              <a:rPr lang="fr-FR" dirty="0" smtClean="0"/>
              <a:t>Budapest:	la Hongrie		un Hongrois</a:t>
            </a:r>
          </a:p>
          <a:p>
            <a:r>
              <a:rPr lang="fr-FR" dirty="0" smtClean="0"/>
              <a:t>Dublin:	l’Irlande			un Irlandais</a:t>
            </a:r>
          </a:p>
          <a:p>
            <a:r>
              <a:rPr lang="fr-FR" dirty="0" smtClean="0"/>
              <a:t>Rome : 	l’Italie			un Italien</a:t>
            </a:r>
          </a:p>
          <a:p>
            <a:r>
              <a:rPr lang="fr-FR" dirty="0" smtClean="0"/>
              <a:t>Riga:		la Lettonie		un Letton</a:t>
            </a:r>
          </a:p>
          <a:p>
            <a:r>
              <a:rPr lang="fr-FR" dirty="0" smtClean="0"/>
              <a:t>Vilnius:		la Lituanie		un Lituanien</a:t>
            </a:r>
          </a:p>
          <a:p>
            <a:r>
              <a:rPr lang="fr-FR" dirty="0" smtClean="0"/>
              <a:t>Amsterdam:	les Pays-Bas		un Néerlandais</a:t>
            </a:r>
          </a:p>
          <a:p>
            <a:r>
              <a:rPr lang="fr-FR" dirty="0" smtClean="0"/>
              <a:t>Varsovie :	la Pologne		un Polonais</a:t>
            </a:r>
          </a:p>
          <a:p>
            <a:r>
              <a:rPr lang="fr-FR" dirty="0" smtClean="0"/>
              <a:t>Lisbonne:	le Portugal		un Portugais</a:t>
            </a:r>
          </a:p>
          <a:p>
            <a:endParaRPr lang="fr-FR" dirty="0"/>
          </a:p>
        </p:txBody>
      </p:sp>
    </p:spTree>
    <p:extLst>
      <p:ext uri="{BB962C8B-B14F-4D97-AF65-F5344CB8AC3E}">
        <p14:creationId xmlns:p14="http://schemas.microsoft.com/office/powerpoint/2010/main" val="92729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FR"/>
          </a:p>
        </p:txBody>
      </p:sp>
      <p:sp>
        <p:nvSpPr>
          <p:cNvPr id="3" name="Tijdelijke aanduiding voor inhoud 2"/>
          <p:cNvSpPr>
            <a:spLocks noGrp="1"/>
          </p:cNvSpPr>
          <p:nvPr>
            <p:ph idx="1"/>
          </p:nvPr>
        </p:nvSpPr>
        <p:spPr/>
        <p:txBody>
          <a:bodyPr/>
          <a:lstStyle/>
          <a:p>
            <a:r>
              <a:rPr lang="fr-FR" dirty="0" smtClean="0"/>
              <a:t>Prague:	la République tchèque	un Tchèque</a:t>
            </a:r>
          </a:p>
          <a:p>
            <a:r>
              <a:rPr lang="fr-FR" dirty="0" smtClean="0"/>
              <a:t>Bucarest:	la Roumanie		un Roumain</a:t>
            </a:r>
          </a:p>
          <a:p>
            <a:r>
              <a:rPr lang="fr-FR" dirty="0" smtClean="0"/>
              <a:t>Londres:	le Royaume-Uni		un Anglais, un </a:t>
            </a:r>
            <a:r>
              <a:rPr lang="fr-FR" dirty="0" err="1" smtClean="0"/>
              <a:t>Brittannique</a:t>
            </a:r>
            <a:endParaRPr lang="fr-FR" dirty="0" smtClean="0"/>
          </a:p>
          <a:p>
            <a:r>
              <a:rPr lang="fr-FR" dirty="0" smtClean="0"/>
              <a:t>Stockholm:	la Suède		un </a:t>
            </a:r>
            <a:r>
              <a:rPr lang="fr-FR" dirty="0" err="1" smtClean="0"/>
              <a:t>Suèdois</a:t>
            </a:r>
            <a:endParaRPr lang="fr-FR" dirty="0"/>
          </a:p>
        </p:txBody>
      </p:sp>
    </p:spTree>
    <p:extLst>
      <p:ext uri="{BB962C8B-B14F-4D97-AF65-F5344CB8AC3E}">
        <p14:creationId xmlns:p14="http://schemas.microsoft.com/office/powerpoint/2010/main" val="43058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7859" y="416684"/>
            <a:ext cx="10058400" cy="1371600"/>
          </a:xfrm>
        </p:spPr>
        <p:txBody>
          <a:bodyPr/>
          <a:lstStyle/>
          <a:p>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3203" y="768580"/>
            <a:ext cx="7090646" cy="4986679"/>
          </a:xfrm>
        </p:spPr>
      </p:pic>
      <p:sp>
        <p:nvSpPr>
          <p:cNvPr id="5" name="Tekstvak 4"/>
          <p:cNvSpPr txBox="1"/>
          <p:nvPr/>
        </p:nvSpPr>
        <p:spPr>
          <a:xfrm>
            <a:off x="8168641" y="2202111"/>
            <a:ext cx="3218688" cy="3139321"/>
          </a:xfrm>
          <a:prstGeom prst="rect">
            <a:avLst/>
          </a:prstGeom>
          <a:noFill/>
        </p:spPr>
        <p:txBody>
          <a:bodyPr wrap="square" rtlCol="0">
            <a:spAutoFit/>
          </a:bodyPr>
          <a:lstStyle/>
          <a:p>
            <a:r>
              <a:rPr lang="fr-FR" dirty="0" smtClean="0"/>
              <a:t>Quelqu’un qui habite en Espagne, est(un) </a:t>
            </a:r>
            <a:r>
              <a:rPr lang="fr-FR" b="1" dirty="0" smtClean="0"/>
              <a:t>E</a:t>
            </a:r>
            <a:r>
              <a:rPr lang="fr-FR" dirty="0" smtClean="0"/>
              <a:t>spagnol.</a:t>
            </a:r>
          </a:p>
          <a:p>
            <a:endParaRPr lang="fr-FR" dirty="0"/>
          </a:p>
          <a:p>
            <a:r>
              <a:rPr lang="fr-FR" dirty="0" smtClean="0"/>
              <a:t>Il parle </a:t>
            </a:r>
            <a:r>
              <a:rPr lang="fr-FR" b="1" dirty="0" smtClean="0"/>
              <a:t>e</a:t>
            </a:r>
            <a:r>
              <a:rPr lang="fr-FR" dirty="0" smtClean="0"/>
              <a:t>spagnol.</a:t>
            </a:r>
          </a:p>
          <a:p>
            <a:endParaRPr lang="fr-FR" dirty="0"/>
          </a:p>
          <a:p>
            <a:r>
              <a:rPr lang="fr-FR" dirty="0" smtClean="0"/>
              <a:t>La paella est un plat </a:t>
            </a:r>
            <a:r>
              <a:rPr lang="fr-FR" b="1" dirty="0" smtClean="0"/>
              <a:t>e</a:t>
            </a:r>
            <a:r>
              <a:rPr lang="fr-FR" dirty="0" smtClean="0"/>
              <a:t>spagnol.</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2107747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Avant l’écoute (1)</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017" y="2130013"/>
            <a:ext cx="4262412" cy="3391791"/>
          </a:xfrm>
        </p:spPr>
      </p:pic>
    </p:spTree>
    <p:extLst>
      <p:ext uri="{BB962C8B-B14F-4D97-AF65-F5344CB8AC3E}">
        <p14:creationId xmlns:p14="http://schemas.microsoft.com/office/powerpoint/2010/main" val="53373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Avant l’écoute (2)</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2907" y="2143504"/>
            <a:ext cx="4321765" cy="3574544"/>
          </a:xfrm>
        </p:spPr>
      </p:pic>
    </p:spTree>
    <p:extLst>
      <p:ext uri="{BB962C8B-B14F-4D97-AF65-F5344CB8AC3E}">
        <p14:creationId xmlns:p14="http://schemas.microsoft.com/office/powerpoint/2010/main" val="126572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Avant </a:t>
            </a:r>
            <a:r>
              <a:rPr lang="fr-FR" dirty="0" smtClean="0"/>
              <a:t>l’écoute (3)</a:t>
            </a:r>
            <a:endParaRPr lang="fr-FR"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5895" y="2136410"/>
            <a:ext cx="4548505" cy="3606022"/>
          </a:xfrm>
        </p:spPr>
      </p:pic>
    </p:spTree>
    <p:extLst>
      <p:ext uri="{BB962C8B-B14F-4D97-AF65-F5344CB8AC3E}">
        <p14:creationId xmlns:p14="http://schemas.microsoft.com/office/powerpoint/2010/main" val="49891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Avant </a:t>
            </a:r>
            <a:r>
              <a:rPr lang="fr-FR" dirty="0" smtClean="0"/>
              <a:t>l’écoute (4)</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2146" y="2142796"/>
            <a:ext cx="4087906" cy="3317986"/>
          </a:xfrm>
        </p:spPr>
      </p:pic>
    </p:spTree>
    <p:extLst>
      <p:ext uri="{BB962C8B-B14F-4D97-AF65-F5344CB8AC3E}">
        <p14:creationId xmlns:p14="http://schemas.microsoft.com/office/powerpoint/2010/main" val="125814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Avant </a:t>
            </a:r>
            <a:r>
              <a:rPr lang="fr-FR" dirty="0" smtClean="0"/>
              <a:t>l’écoute (5)</a:t>
            </a:r>
            <a:endParaRPr lang="fr-FR"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825" y="2495773"/>
            <a:ext cx="3673887" cy="3087445"/>
          </a:xfrm>
        </p:spPr>
      </p:pic>
    </p:spTree>
    <p:extLst>
      <p:ext uri="{BB962C8B-B14F-4D97-AF65-F5344CB8AC3E}">
        <p14:creationId xmlns:p14="http://schemas.microsoft.com/office/powerpoint/2010/main" val="254424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ep">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Zeep</Template>
  <TotalTime>153</TotalTime>
  <Words>1151</Words>
  <Application>Microsoft Macintosh PowerPoint</Application>
  <PresentationFormat>Breedbeeld</PresentationFormat>
  <Paragraphs>158</Paragraphs>
  <Slides>36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36</vt:i4>
      </vt:variant>
    </vt:vector>
  </HeadingPairs>
  <TitlesOfParts>
    <vt:vector size="40" baseType="lpstr">
      <vt:lpstr>Calibri</vt:lpstr>
      <vt:lpstr>Century Gothic</vt:lpstr>
      <vt:lpstr>Garamond</vt:lpstr>
      <vt:lpstr>Zeep</vt:lpstr>
      <vt:lpstr>J’aime parler le français!</vt:lpstr>
      <vt:lpstr> Le Congrès : français, passion pour demain!</vt:lpstr>
      <vt:lpstr>Avant l’écoute</vt:lpstr>
      <vt:lpstr>PowerPoint-presentatie</vt:lpstr>
      <vt:lpstr>Avant l’écoute (1)</vt:lpstr>
      <vt:lpstr>Avant l’écoute (2)</vt:lpstr>
      <vt:lpstr>Avant l’écoute (3)</vt:lpstr>
      <vt:lpstr>Avant l’écoute (4)</vt:lpstr>
      <vt:lpstr>Avant l’écoute (5)</vt:lpstr>
      <vt:lpstr>Avant l’écoute (6)</vt:lpstr>
      <vt:lpstr>Avant l’écoute (7)</vt:lpstr>
      <vt:lpstr>Avant l’écoute</vt:lpstr>
      <vt:lpstr>Visionnement de la vidéo</vt:lpstr>
      <vt:lpstr>Après l’écoute : solutions (1)</vt:lpstr>
      <vt:lpstr>Après l’écoute : solutions (2)</vt:lpstr>
      <vt:lpstr>Après l’écoute : solutions (3)</vt:lpstr>
      <vt:lpstr>Après l’écoute : solutions (4)</vt:lpstr>
      <vt:lpstr>Après l’écoute : solutions (5)</vt:lpstr>
      <vt:lpstr>Après l’écoute : solutions (6)</vt:lpstr>
      <vt:lpstr>Après l’écoute : solutions (7)</vt:lpstr>
      <vt:lpstr>Pendant la deuxième écoute : Bingo</vt:lpstr>
      <vt:lpstr>Pendant la deuxième écoute : Bingo</vt:lpstr>
      <vt:lpstr>La deuxième écoute</vt:lpstr>
      <vt:lpstr>Après l’écoute : mise en commun</vt:lpstr>
      <vt:lpstr>Après l’écoute : mise en commun</vt:lpstr>
      <vt:lpstr>Kahoot </vt:lpstr>
      <vt:lpstr>Après l’écoute : quiz</vt:lpstr>
      <vt:lpstr>Après l’écoute : quiz</vt:lpstr>
      <vt:lpstr>Après l’écoute : quiz</vt:lpstr>
      <vt:lpstr>Troisième écoute</vt:lpstr>
      <vt:lpstr>Après l’écoute : quiz</vt:lpstr>
      <vt:lpstr>Après l’écoute : quiz</vt:lpstr>
      <vt:lpstr>L’union européenne : donnez le pays et l’habitant</vt:lpstr>
      <vt:lpstr>Union européenne : solutions</vt:lpstr>
      <vt:lpstr>PowerPoint-presentatie</vt:lpstr>
      <vt:lpstr>PowerPoint-presentatie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J’aime parler le français!</dc:title>
  <dc:creator>Karolien VOETS</dc:creator>
  <cp:lastModifiedBy>Karolien VOETS</cp:lastModifiedBy>
  <cp:revision>36</cp:revision>
  <dcterms:created xsi:type="dcterms:W3CDTF">2019-09-08T13:43:22Z</dcterms:created>
  <dcterms:modified xsi:type="dcterms:W3CDTF">2020-08-30T13:52:14Z</dcterms:modified>
</cp:coreProperties>
</file>